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B4"/>
    <a:srgbClr val="2B4687"/>
    <a:srgbClr val="C8C300"/>
    <a:srgbClr val="8D8A00"/>
    <a:srgbClr val="0EA238"/>
    <a:srgbClr val="00FFFF"/>
    <a:srgbClr val="006600"/>
    <a:srgbClr val="D05400"/>
    <a:srgbClr val="EA5F00"/>
    <a:srgbClr val="BC4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4" d="100"/>
          <a:sy n="114" d="100"/>
        </p:scale>
        <p:origin x="-354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248E5C81-6C7C-48E8-8572-8DF3CD304FAB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7A94E78-C41C-46B6-81D1-36CBBF94F796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73886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5C81-6C7C-48E8-8572-8DF3CD304FAB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78-C41C-46B6-81D1-36CBBF94F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622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5C81-6C7C-48E8-8572-8DF3CD304FAB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78-C41C-46B6-81D1-36CBBF94F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395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5C81-6C7C-48E8-8572-8DF3CD304FAB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78-C41C-46B6-81D1-36CBBF94F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8677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48E5C81-6C7C-48E8-8572-8DF3CD304FAB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7A94E78-C41C-46B6-81D1-36CBBF94F796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5074492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5C81-6C7C-48E8-8572-8DF3CD304FAB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78-C41C-46B6-81D1-36CBBF94F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93944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5C81-6C7C-48E8-8572-8DF3CD304FAB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78-C41C-46B6-81D1-36CBBF94F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32429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5C81-6C7C-48E8-8572-8DF3CD304FAB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78-C41C-46B6-81D1-36CBBF94F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0819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E5C81-6C7C-48E8-8572-8DF3CD304FAB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A94E78-C41C-46B6-81D1-36CBBF94F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825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248E5C81-6C7C-48E8-8572-8DF3CD304FAB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97A94E78-C41C-46B6-81D1-36CBBF94F79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13051048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248E5C81-6C7C-48E8-8572-8DF3CD304FAB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97A94E78-C41C-46B6-81D1-36CBBF94F7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7022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248E5C81-6C7C-48E8-8572-8DF3CD304FAB}" type="datetimeFigureOut">
              <a:rPr lang="ru-RU" smtClean="0"/>
              <a:t>26.10.2019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7A94E78-C41C-46B6-81D1-36CBBF94F79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39305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" TargetMode="External"/><Relationship Id="rId7" Type="http://schemas.openxmlformats.org/officeDocument/2006/relationships/hyperlink" Target="https://ao24.io/" TargetMode="External"/><Relationship Id="rId2" Type="http://schemas.openxmlformats.org/officeDocument/2006/relationships/hyperlink" Target="https://answr.pro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bukvi.ru/" TargetMode="External"/><Relationship Id="rId5" Type="http://schemas.openxmlformats.org/officeDocument/2006/relationships/hyperlink" Target="https://equity.today/" TargetMode="External"/><Relationship Id="rId4" Type="http://schemas.openxmlformats.org/officeDocument/2006/relationships/hyperlink" Target="https://spravochnick.ru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80744" y="3099816"/>
            <a:ext cx="9436608" cy="1828800"/>
          </a:xfrm>
        </p:spPr>
        <p:txBody>
          <a:bodyPr>
            <a:noAutofit/>
          </a:bodyPr>
          <a:lstStyle/>
          <a:p>
            <a:r>
              <a:rPr lang="ru-RU" sz="2300" dirty="0" smtClean="0">
                <a:solidFill>
                  <a:srgbClr val="0A082A"/>
                </a:solidFill>
              </a:rPr>
              <a:t>Кафедра: </a:t>
            </a:r>
            <a:r>
              <a:rPr lang="ru-RU" sz="2300" cap="none" dirty="0" smtClean="0">
                <a:solidFill>
                  <a:srgbClr val="0A082A"/>
                </a:solidFill>
              </a:rPr>
              <a:t>«Финансы и учет»</a:t>
            </a:r>
            <a:endParaRPr lang="ru-RU" sz="2300" dirty="0" smtClean="0">
              <a:solidFill>
                <a:srgbClr val="0A082A"/>
              </a:solidFill>
            </a:endParaRPr>
          </a:p>
          <a:p>
            <a:r>
              <a:rPr lang="ru-RU" sz="2300" dirty="0" smtClean="0">
                <a:solidFill>
                  <a:srgbClr val="0A082A"/>
                </a:solidFill>
              </a:rPr>
              <a:t>Дисциплина: </a:t>
            </a:r>
            <a:r>
              <a:rPr lang="ru-RU" sz="2300" cap="none" dirty="0" smtClean="0">
                <a:solidFill>
                  <a:srgbClr val="0A082A"/>
                </a:solidFill>
              </a:rPr>
              <a:t>«Корпоративные ценные бумаги»</a:t>
            </a:r>
            <a:endParaRPr lang="ru-RU" sz="2300" dirty="0" smtClean="0">
              <a:solidFill>
                <a:srgbClr val="0A082A"/>
              </a:solidFill>
            </a:endParaRPr>
          </a:p>
          <a:p>
            <a:r>
              <a:rPr lang="ru-RU" sz="2300" dirty="0" smtClean="0">
                <a:solidFill>
                  <a:srgbClr val="0A082A"/>
                </a:solidFill>
              </a:rPr>
              <a:t>Тема </a:t>
            </a:r>
            <a:r>
              <a:rPr lang="ru-RU" sz="2300" dirty="0" smtClean="0">
                <a:solidFill>
                  <a:srgbClr val="0A082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300" dirty="0" smtClean="0">
                <a:solidFill>
                  <a:srgbClr val="0A082A"/>
                </a:solidFill>
              </a:rPr>
              <a:t>. </a:t>
            </a:r>
            <a:r>
              <a:rPr lang="ru-RU" sz="2300" cap="none" dirty="0" smtClean="0">
                <a:solidFill>
                  <a:srgbClr val="0A082A"/>
                </a:solidFill>
              </a:rPr>
              <a:t>Международные долговые ценные бумаги: иностранные облигации и еврооблигации.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6733" y="136398"/>
            <a:ext cx="2694902" cy="2716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9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58368" y="362429"/>
            <a:ext cx="54589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F0B3D"/>
                </a:solidFill>
              </a:rPr>
              <a:t>Международные облигации </a:t>
            </a:r>
            <a:r>
              <a:rPr lang="ru-RU" sz="2400" dirty="0" smtClean="0">
                <a:solidFill>
                  <a:srgbClr val="0F0B3D"/>
                </a:solidFill>
              </a:rPr>
              <a:t>— это долговые ценные бумаги, выпускаемые в иностранной валюте для размещения на зарубежных финансовых рынках.</a:t>
            </a:r>
            <a:endParaRPr lang="ru-RU" sz="2400" dirty="0">
              <a:solidFill>
                <a:srgbClr val="0F0B3D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9944" y="130112"/>
            <a:ext cx="2706624" cy="1678813"/>
          </a:xfrm>
          <a:prstGeom prst="rect">
            <a:avLst/>
          </a:prstGeom>
          <a:ln>
            <a:noFill/>
          </a:ln>
          <a:effectLst>
            <a:glow rad="101600">
              <a:srgbClr val="0A082A">
                <a:alpha val="40000"/>
              </a:srgb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Скругленный прямоугольник 5"/>
          <p:cNvSpPr/>
          <p:nvPr/>
        </p:nvSpPr>
        <p:spPr>
          <a:xfrm>
            <a:off x="1687068" y="4462272"/>
            <a:ext cx="8860536" cy="795528"/>
          </a:xfrm>
          <a:prstGeom prst="round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rgbClr val="0C0931"/>
                </a:solidFill>
              </a:rPr>
              <a:t>Виды международных облигаций по способу размещения</a:t>
            </a:r>
            <a:endParaRPr lang="ru-RU" sz="2400" b="1" dirty="0">
              <a:solidFill>
                <a:srgbClr val="0C0931"/>
              </a:solidFill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658368" y="5660136"/>
            <a:ext cx="2953512" cy="832104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rgbClr val="0C09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ЕВРОБОНДЫ</a:t>
            </a:r>
            <a:endParaRPr lang="ru-RU" sz="2200" dirty="0">
              <a:solidFill>
                <a:srgbClr val="0C093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Блок-схема: знак завершения 10"/>
          <p:cNvSpPr/>
          <p:nvPr/>
        </p:nvSpPr>
        <p:spPr>
          <a:xfrm>
            <a:off x="8549640" y="5660136"/>
            <a:ext cx="2953512" cy="832104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rgbClr val="0C09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ГЛОБАЛЬНЫЕ</a:t>
            </a:r>
            <a:endParaRPr lang="ru-RU" sz="2200" dirty="0">
              <a:solidFill>
                <a:srgbClr val="0C093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Блок-схема: знак завершения 11"/>
          <p:cNvSpPr/>
          <p:nvPr/>
        </p:nvSpPr>
        <p:spPr>
          <a:xfrm>
            <a:off x="4604004" y="5660136"/>
            <a:ext cx="2953512" cy="832104"/>
          </a:xfrm>
          <a:prstGeom prst="flowChartTerminator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dirty="0" smtClean="0">
                <a:solidFill>
                  <a:srgbClr val="0C093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ИНОСТРАННЫЕ</a:t>
            </a:r>
            <a:endParaRPr lang="ru-RU" sz="2200" dirty="0">
              <a:solidFill>
                <a:srgbClr val="0C093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Стрелка вниз 12"/>
          <p:cNvSpPr/>
          <p:nvPr/>
        </p:nvSpPr>
        <p:spPr>
          <a:xfrm>
            <a:off x="5907024" y="5180076"/>
            <a:ext cx="338328" cy="539496"/>
          </a:xfrm>
          <a:prstGeom prst="downArrow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1965960" y="5180076"/>
            <a:ext cx="338328" cy="539496"/>
          </a:xfrm>
          <a:prstGeom prst="downArrow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Блок-схема: документ 4"/>
          <p:cNvSpPr/>
          <p:nvPr/>
        </p:nvSpPr>
        <p:spPr>
          <a:xfrm flipH="1">
            <a:off x="5692844" y="2258947"/>
            <a:ext cx="5987210" cy="2111885"/>
          </a:xfrm>
          <a:prstGeom prst="flowChartDocument">
            <a:avLst/>
          </a:prstGeom>
          <a:solidFill>
            <a:schemeClr val="bg1">
              <a:lumMod val="10000"/>
              <a:lumOff val="90000"/>
            </a:schemeClr>
          </a:solidFill>
          <a:ln w="57150">
            <a:solidFill>
              <a:schemeClr val="bg1">
                <a:lumMod val="90000"/>
                <a:lumOff val="1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80620"/>
                </a:solidFill>
              </a:rPr>
              <a:t>Отличие от национальных инвестиционных активов:</a:t>
            </a:r>
          </a:p>
          <a:p>
            <a:pPr marL="1257300" lvl="2" indent="-342900">
              <a:buClr>
                <a:srgbClr val="00B050"/>
              </a:buClr>
              <a:buFont typeface="Wingdings 3" panose="05040102010807070707" pitchFamily="18" charset="2"/>
              <a:buChar char="´"/>
            </a:pPr>
            <a:r>
              <a:rPr lang="ru-RU" sz="2000" dirty="0" smtClean="0">
                <a:solidFill>
                  <a:srgbClr val="080620"/>
                </a:solidFill>
              </a:rPr>
              <a:t>процедура эмиссии;</a:t>
            </a:r>
          </a:p>
          <a:p>
            <a:pPr marL="1257300" lvl="2" indent="-342900">
              <a:buClr>
                <a:srgbClr val="00B050"/>
              </a:buClr>
              <a:buFont typeface="Wingdings 3" panose="05040102010807070707" pitchFamily="18" charset="2"/>
              <a:buChar char="´"/>
            </a:pPr>
            <a:r>
              <a:rPr lang="ru-RU" sz="2000" dirty="0">
                <a:solidFill>
                  <a:srgbClr val="080620"/>
                </a:solidFill>
              </a:rPr>
              <a:t>н</a:t>
            </a:r>
            <a:r>
              <a:rPr lang="ru-RU" sz="2000" dirty="0" smtClean="0">
                <a:solidFill>
                  <a:srgbClr val="080620"/>
                </a:solidFill>
              </a:rPr>
              <a:t>алогообложение;</a:t>
            </a:r>
          </a:p>
          <a:p>
            <a:pPr marL="1257300" lvl="2" indent="-342900">
              <a:buClr>
                <a:srgbClr val="00B050"/>
              </a:buClr>
              <a:buFont typeface="Wingdings 3" panose="05040102010807070707" pitchFamily="18" charset="2"/>
              <a:buChar char="´"/>
            </a:pPr>
            <a:r>
              <a:rPr lang="ru-RU" sz="2000" dirty="0" smtClean="0">
                <a:solidFill>
                  <a:srgbClr val="080620"/>
                </a:solidFill>
              </a:rPr>
              <a:t>особый режим купли-продажи.</a:t>
            </a:r>
            <a:endParaRPr lang="ru-RU" sz="2000" dirty="0">
              <a:solidFill>
                <a:srgbClr val="080620"/>
              </a:solidFill>
            </a:endParaRPr>
          </a:p>
        </p:txBody>
      </p:sp>
      <p:sp>
        <p:nvSpPr>
          <p:cNvPr id="15" name="Стрелка вниз 14"/>
          <p:cNvSpPr/>
          <p:nvPr/>
        </p:nvSpPr>
        <p:spPr>
          <a:xfrm>
            <a:off x="9857232" y="5180076"/>
            <a:ext cx="338328" cy="539496"/>
          </a:xfrm>
          <a:prstGeom prst="downArrow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738" y="302485"/>
            <a:ext cx="3130414" cy="1833298"/>
          </a:xfrm>
          <a:prstGeom prst="rect">
            <a:avLst/>
          </a:prstGeom>
          <a:ln>
            <a:noFill/>
          </a:ln>
          <a:effectLst>
            <a:glow rad="101600">
              <a:srgbClr val="0A082A">
                <a:alpha val="40000"/>
              </a:srgb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ятиугольник 6"/>
          <p:cNvSpPr/>
          <p:nvPr/>
        </p:nvSpPr>
        <p:spPr>
          <a:xfrm>
            <a:off x="658369" y="2334425"/>
            <a:ext cx="5330951" cy="1624927"/>
          </a:xfrm>
          <a:prstGeom prst="homePlate">
            <a:avLst>
              <a:gd name="adj" fmla="val 55431"/>
            </a:avLst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bg1">
                <a:lumMod val="90000"/>
                <a:lumOff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rgbClr val="0A082A"/>
                </a:solidFill>
              </a:rPr>
              <a:t>Эмитенты международных облигаций:</a:t>
            </a:r>
          </a:p>
          <a:p>
            <a:pPr marL="342900" indent="-342900">
              <a:buClr>
                <a:srgbClr val="FFC000"/>
              </a:buClr>
              <a:buFont typeface="Courier New" panose="02070309020205020404" pitchFamily="49" charset="0"/>
              <a:buChar char="♠"/>
            </a:pPr>
            <a:r>
              <a:rPr lang="ru-RU" sz="2000" dirty="0" smtClean="0">
                <a:solidFill>
                  <a:srgbClr val="0A082A"/>
                </a:solidFill>
              </a:rPr>
              <a:t>правительство;</a:t>
            </a:r>
          </a:p>
          <a:p>
            <a:pPr marL="342900" indent="-342900">
              <a:buClr>
                <a:srgbClr val="FFC000"/>
              </a:buClr>
              <a:buFont typeface="Courier New" panose="02070309020205020404" pitchFamily="49" charset="0"/>
              <a:buChar char="♠"/>
            </a:pPr>
            <a:r>
              <a:rPr lang="ru-RU" sz="2000" dirty="0" smtClean="0">
                <a:solidFill>
                  <a:srgbClr val="0A082A"/>
                </a:solidFill>
              </a:rPr>
              <a:t>подконтрольные ему органы;</a:t>
            </a:r>
          </a:p>
          <a:p>
            <a:pPr marL="342900" indent="-342900">
              <a:buClr>
                <a:srgbClr val="FFC000"/>
              </a:buClr>
              <a:buFont typeface="Courier New" panose="02070309020205020404" pitchFamily="49" charset="0"/>
              <a:buChar char="♠"/>
            </a:pPr>
            <a:r>
              <a:rPr lang="ru-RU" sz="2000" dirty="0" smtClean="0">
                <a:solidFill>
                  <a:srgbClr val="0A082A"/>
                </a:solidFill>
              </a:rPr>
              <a:t>крупные коммерческие предприятия.</a:t>
            </a:r>
            <a:endParaRPr lang="ru-RU" sz="2000" dirty="0">
              <a:solidFill>
                <a:srgbClr val="0A0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35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800" y="380770"/>
            <a:ext cx="108264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C0931"/>
                </a:solidFill>
              </a:rPr>
              <a:t>Еврооблигации (</a:t>
            </a:r>
            <a:r>
              <a:rPr lang="en-US" sz="2400" b="1" dirty="0" err="1" smtClean="0">
                <a:solidFill>
                  <a:srgbClr val="0C0931"/>
                </a:solidFill>
              </a:rPr>
              <a:t>eurobonds</a:t>
            </a:r>
            <a:r>
              <a:rPr lang="en-US" sz="2400" b="1" dirty="0" smtClean="0">
                <a:solidFill>
                  <a:srgbClr val="0C0931"/>
                </a:solidFill>
              </a:rPr>
              <a:t>)</a:t>
            </a:r>
            <a:r>
              <a:rPr lang="ru-RU" sz="2400" b="1" dirty="0" smtClean="0">
                <a:solidFill>
                  <a:srgbClr val="0C0931"/>
                </a:solidFill>
              </a:rPr>
              <a:t> </a:t>
            </a:r>
            <a:r>
              <a:rPr lang="ru-RU" sz="2400" dirty="0" smtClean="0">
                <a:solidFill>
                  <a:srgbClr val="0C0931"/>
                </a:solidFill>
              </a:rPr>
              <a:t>– ценные бумаги, эмитированные в евровалютах, размещаются среди зарубежных инвесторов с помощью международного синдиката андеррайтеров. </a:t>
            </a:r>
            <a:endParaRPr lang="ru-RU" sz="2400" dirty="0">
              <a:solidFill>
                <a:srgbClr val="0C0931"/>
              </a:solidFill>
            </a:endParaRPr>
          </a:p>
        </p:txBody>
      </p:sp>
      <p:sp>
        <p:nvSpPr>
          <p:cNvPr id="3" name="Прямоугольник с двумя скругленными противолежащими углами 2"/>
          <p:cNvSpPr/>
          <p:nvPr/>
        </p:nvSpPr>
        <p:spPr>
          <a:xfrm>
            <a:off x="466344" y="1758286"/>
            <a:ext cx="3310128" cy="792111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>
                    <a:lumMod val="10000"/>
                    <a:lumOff val="90000"/>
                  </a:schemeClr>
                </a:solidFill>
              </a:rPr>
              <a:t>являются предъявительскими ЦБ</a:t>
            </a:r>
            <a:endParaRPr lang="ru-RU" sz="2000" b="1" dirty="0">
              <a:solidFill>
                <a:schemeClr val="bg1">
                  <a:lumMod val="10000"/>
                  <a:lumOff val="90000"/>
                </a:schemeClr>
              </a:solidFill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66344" y="2814667"/>
            <a:ext cx="3319272" cy="1031375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>
                    <a:lumMod val="10000"/>
                    <a:lumOff val="90000"/>
                  </a:schemeClr>
                </a:solidFill>
              </a:rPr>
              <a:t>выпускаются, как правило, на срок от 1 до 40 лет</a:t>
            </a:r>
            <a:endParaRPr lang="ru-RU" sz="2000" b="1" dirty="0">
              <a:solidFill>
                <a:schemeClr val="bg1">
                  <a:lumMod val="10000"/>
                  <a:lumOff val="90000"/>
                </a:schemeClr>
              </a:solidFill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466344" y="4108390"/>
            <a:ext cx="3319272" cy="1036697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>
                    <a:lumMod val="10000"/>
                    <a:lumOff val="90000"/>
                  </a:schemeClr>
                </a:solidFill>
              </a:rPr>
              <a:t>могут размещаться одновременно на рынках нескольких стран</a:t>
            </a:r>
            <a:endParaRPr lang="ru-RU" sz="2000" b="1" dirty="0">
              <a:solidFill>
                <a:schemeClr val="bg1">
                  <a:lumMod val="10000"/>
                  <a:lumOff val="90000"/>
                </a:schemeClr>
              </a:solidFill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7808976" y="5085578"/>
            <a:ext cx="3941064" cy="1344560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>
                    <a:lumMod val="10000"/>
                    <a:lumOff val="90000"/>
                  </a:schemeClr>
                </a:solidFill>
              </a:rPr>
              <a:t>%-ы по купонам выплачиваются держателю в полной сумме без удержания налога у источника доходов</a:t>
            </a:r>
            <a:endParaRPr lang="ru-RU" sz="2000" b="1" dirty="0">
              <a:solidFill>
                <a:schemeClr val="bg1">
                  <a:lumMod val="10000"/>
                  <a:lumOff val="90000"/>
                </a:schemeClr>
              </a:solidFill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466344" y="5407435"/>
            <a:ext cx="3310128" cy="1022703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>
                    <a:lumMod val="10000"/>
                    <a:lumOff val="90000"/>
                  </a:schemeClr>
                </a:solidFill>
              </a:rPr>
              <a:t>валюта займа является для эмитента и инвесторов иностранной</a:t>
            </a:r>
            <a:endParaRPr lang="ru-RU" sz="2000" b="1" dirty="0">
              <a:solidFill>
                <a:schemeClr val="bg1">
                  <a:lumMod val="10000"/>
                  <a:lumOff val="90000"/>
                </a:schemeClr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7808976" y="4121748"/>
            <a:ext cx="3941064" cy="713232"/>
          </a:xfrm>
          <a:prstGeom prst="round2Diag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1">
                    <a:lumMod val="10000"/>
                    <a:lumOff val="90000"/>
                  </a:schemeClr>
                </a:solidFill>
              </a:rPr>
              <a:t>номинальная стоимость выражена в долларах США</a:t>
            </a:r>
            <a:endParaRPr lang="ru-RU" sz="2000" b="1" dirty="0">
              <a:solidFill>
                <a:schemeClr val="bg1">
                  <a:lumMod val="10000"/>
                  <a:lumOff val="90000"/>
                </a:schemeClr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7808976" y="1633347"/>
            <a:ext cx="3941064" cy="2237803"/>
          </a:xfrm>
          <a:prstGeom prst="round2Diag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000" b="1" dirty="0" smtClean="0">
                <a:solidFill>
                  <a:schemeClr val="bg1">
                    <a:lumMod val="10000"/>
                    <a:lumOff val="90000"/>
                  </a:schemeClr>
                </a:solidFill>
              </a:rPr>
              <a:t>размещение и обеспечение осуществляется эмиссионным синдикатом:</a:t>
            </a:r>
          </a:p>
          <a:p>
            <a:pPr marL="342900" indent="-342900" algn="just">
              <a:buClr>
                <a:srgbClr val="FFFF00"/>
              </a:buClr>
              <a:buFont typeface="Wingdings" panose="05000000000000000000" pitchFamily="2" charset="2"/>
              <a:buChar char=""/>
            </a:pPr>
            <a:r>
              <a:rPr lang="ru-RU" sz="2000" b="1" dirty="0" smtClean="0">
                <a:solidFill>
                  <a:schemeClr val="bg1">
                    <a:lumMod val="10000"/>
                    <a:lumOff val="90000"/>
                  </a:schemeClr>
                </a:solidFill>
              </a:rPr>
              <a:t>банки;</a:t>
            </a:r>
          </a:p>
          <a:p>
            <a:pPr marL="342900" indent="-342900" algn="just">
              <a:buClr>
                <a:srgbClr val="FFFF00"/>
              </a:buClr>
              <a:buFont typeface="Wingdings" panose="05000000000000000000" pitchFamily="2" charset="2"/>
              <a:buChar char=""/>
            </a:pPr>
            <a:r>
              <a:rPr lang="ru-RU" sz="2000" b="1" dirty="0" smtClean="0">
                <a:solidFill>
                  <a:schemeClr val="bg1">
                    <a:lumMod val="10000"/>
                    <a:lumOff val="90000"/>
                  </a:schemeClr>
                </a:solidFill>
              </a:rPr>
              <a:t>инвестиционные компании;</a:t>
            </a:r>
          </a:p>
          <a:p>
            <a:pPr marL="342900" indent="-342900" algn="just">
              <a:buClr>
                <a:srgbClr val="FFFF00"/>
              </a:buClr>
              <a:buFont typeface="Wingdings" panose="05000000000000000000" pitchFamily="2" charset="2"/>
              <a:buChar char=""/>
            </a:pPr>
            <a:r>
              <a:rPr lang="ru-RU" sz="2000" b="1" dirty="0" smtClean="0">
                <a:solidFill>
                  <a:schemeClr val="bg1">
                    <a:lumMod val="10000"/>
                    <a:lumOff val="90000"/>
                  </a:schemeClr>
                </a:solidFill>
              </a:rPr>
              <a:t>брокерские конторы нескольких стран</a:t>
            </a:r>
            <a:endParaRPr lang="ru-RU" sz="2000" b="1" dirty="0">
              <a:solidFill>
                <a:schemeClr val="bg1">
                  <a:lumMod val="10000"/>
                  <a:lumOff val="90000"/>
                </a:schemeClr>
              </a:solidFill>
            </a:endParaRPr>
          </a:p>
        </p:txBody>
      </p:sp>
      <p:sp>
        <p:nvSpPr>
          <p:cNvPr id="11" name="Багетная рамка 10"/>
          <p:cNvSpPr/>
          <p:nvPr/>
        </p:nvSpPr>
        <p:spPr>
          <a:xfrm>
            <a:off x="4494276" y="3395747"/>
            <a:ext cx="2596896" cy="1452001"/>
          </a:xfrm>
          <a:prstGeom prst="bevel">
            <a:avLst>
              <a:gd name="adj" fmla="val 8721"/>
            </a:avLst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bg1">
                    <a:lumMod val="10000"/>
                    <a:lumOff val="90000"/>
                  </a:schemeClr>
                </a:solidFill>
              </a:rPr>
              <a:t>Особенности еврооблигаций</a:t>
            </a:r>
            <a:endParaRPr lang="ru-RU" sz="2400" b="1" dirty="0">
              <a:solidFill>
                <a:schemeClr val="bg1">
                  <a:lumMod val="10000"/>
                  <a:lumOff val="90000"/>
                </a:schemeClr>
              </a:solidFill>
            </a:endParaRPr>
          </a:p>
        </p:txBody>
      </p:sp>
      <p:sp>
        <p:nvSpPr>
          <p:cNvPr id="19" name="Стрелка влево 18"/>
          <p:cNvSpPr/>
          <p:nvPr/>
        </p:nvSpPr>
        <p:spPr>
          <a:xfrm>
            <a:off x="3767328" y="2058793"/>
            <a:ext cx="329184" cy="191095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лево 19"/>
          <p:cNvSpPr/>
          <p:nvPr/>
        </p:nvSpPr>
        <p:spPr>
          <a:xfrm>
            <a:off x="3767328" y="5828499"/>
            <a:ext cx="329184" cy="191095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лево 20"/>
          <p:cNvSpPr/>
          <p:nvPr/>
        </p:nvSpPr>
        <p:spPr>
          <a:xfrm>
            <a:off x="3755136" y="4531190"/>
            <a:ext cx="329184" cy="191095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лево 21"/>
          <p:cNvSpPr/>
          <p:nvPr/>
        </p:nvSpPr>
        <p:spPr>
          <a:xfrm>
            <a:off x="3755136" y="3234806"/>
            <a:ext cx="329184" cy="191095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лево 22"/>
          <p:cNvSpPr/>
          <p:nvPr/>
        </p:nvSpPr>
        <p:spPr>
          <a:xfrm flipH="1">
            <a:off x="7504176" y="2656700"/>
            <a:ext cx="329184" cy="191095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лево 23"/>
          <p:cNvSpPr/>
          <p:nvPr/>
        </p:nvSpPr>
        <p:spPr>
          <a:xfrm flipH="1">
            <a:off x="7501128" y="5662310"/>
            <a:ext cx="329184" cy="191095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лево 24"/>
          <p:cNvSpPr/>
          <p:nvPr/>
        </p:nvSpPr>
        <p:spPr>
          <a:xfrm flipH="1">
            <a:off x="7501128" y="4382816"/>
            <a:ext cx="329184" cy="191095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Минус 25"/>
          <p:cNvSpPr/>
          <p:nvPr/>
        </p:nvSpPr>
        <p:spPr>
          <a:xfrm rot="5400000">
            <a:off x="1502169" y="3670287"/>
            <a:ext cx="5245074" cy="739140"/>
          </a:xfrm>
          <a:prstGeom prst="mathMinus">
            <a:avLst>
              <a:gd name="adj1" fmla="val 1362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трелка влево 26"/>
          <p:cNvSpPr/>
          <p:nvPr/>
        </p:nvSpPr>
        <p:spPr>
          <a:xfrm>
            <a:off x="4134612" y="3989692"/>
            <a:ext cx="411480" cy="264109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Минус 28"/>
          <p:cNvSpPr/>
          <p:nvPr/>
        </p:nvSpPr>
        <p:spPr>
          <a:xfrm rot="5400000">
            <a:off x="5354009" y="3884231"/>
            <a:ext cx="4213466" cy="739140"/>
          </a:xfrm>
          <a:prstGeom prst="mathMinus">
            <a:avLst>
              <a:gd name="adj1" fmla="val 1362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трелка влево 27"/>
          <p:cNvSpPr/>
          <p:nvPr/>
        </p:nvSpPr>
        <p:spPr>
          <a:xfrm flipH="1">
            <a:off x="7047738" y="3989692"/>
            <a:ext cx="411480" cy="264109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6768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13632" y="749808"/>
            <a:ext cx="7845552" cy="2639568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Clr>
                <a:srgbClr val="66FFFF"/>
              </a:buClr>
              <a:buFont typeface="Wingdings" panose="05000000000000000000" pitchFamily="2" charset="2"/>
              <a:buChar char=""/>
            </a:pPr>
            <a:r>
              <a:rPr lang="ru-RU" sz="1900" b="1" dirty="0" smtClean="0">
                <a:solidFill>
                  <a:schemeClr val="bg2"/>
                </a:solidFill>
              </a:rPr>
              <a:t>ЕО с фиксированной %-ной ставкой</a:t>
            </a:r>
            <a:r>
              <a:rPr lang="ru-RU" sz="1900" dirty="0" smtClean="0">
                <a:solidFill>
                  <a:schemeClr val="bg2"/>
                </a:solidFill>
              </a:rPr>
              <a:t>;</a:t>
            </a:r>
            <a:endParaRPr lang="ru-RU" sz="1900" dirty="0">
              <a:solidFill>
                <a:schemeClr val="bg2"/>
              </a:solidFill>
            </a:endParaRPr>
          </a:p>
          <a:p>
            <a:pPr marL="285750" indent="-285750" algn="just">
              <a:buClr>
                <a:srgbClr val="66FFFF"/>
              </a:buClr>
              <a:buFont typeface="Wingdings" panose="05000000000000000000" pitchFamily="2" charset="2"/>
              <a:buChar char=""/>
            </a:pPr>
            <a:r>
              <a:rPr lang="ru-RU" sz="1900" b="1" dirty="0" smtClean="0">
                <a:solidFill>
                  <a:schemeClr val="bg2"/>
                </a:solidFill>
              </a:rPr>
              <a:t>ЕО </a:t>
            </a:r>
            <a:r>
              <a:rPr lang="ru-RU" sz="1900" b="1" dirty="0">
                <a:solidFill>
                  <a:schemeClr val="bg2"/>
                </a:solidFill>
              </a:rPr>
              <a:t>с нулевым </a:t>
            </a:r>
            <a:r>
              <a:rPr lang="ru-RU" sz="1900" b="1" dirty="0" smtClean="0">
                <a:solidFill>
                  <a:schemeClr val="bg2"/>
                </a:solidFill>
              </a:rPr>
              <a:t>купоном</a:t>
            </a:r>
            <a:r>
              <a:rPr lang="ru-RU" sz="1900" dirty="0" smtClean="0">
                <a:solidFill>
                  <a:schemeClr val="bg2"/>
                </a:solidFill>
              </a:rPr>
              <a:t>;</a:t>
            </a:r>
            <a:endParaRPr lang="ru-RU" sz="1900" dirty="0">
              <a:solidFill>
                <a:schemeClr val="bg2"/>
              </a:solidFill>
            </a:endParaRPr>
          </a:p>
          <a:p>
            <a:pPr marL="285750" indent="-285750" algn="just">
              <a:buClr>
                <a:srgbClr val="66FFFF"/>
              </a:buClr>
              <a:buFont typeface="Wingdings" panose="05000000000000000000" pitchFamily="2" charset="2"/>
              <a:buChar char=""/>
            </a:pPr>
            <a:r>
              <a:rPr lang="ru-RU" sz="1900" b="1" dirty="0">
                <a:solidFill>
                  <a:schemeClr val="bg2"/>
                </a:solidFill>
              </a:rPr>
              <a:t>ЕО</a:t>
            </a:r>
            <a:r>
              <a:rPr lang="ru-RU" sz="1900" b="1" dirty="0" smtClean="0">
                <a:solidFill>
                  <a:schemeClr val="bg2"/>
                </a:solidFill>
              </a:rPr>
              <a:t> </a:t>
            </a:r>
            <a:r>
              <a:rPr lang="ru-RU" sz="1900" b="1" dirty="0">
                <a:solidFill>
                  <a:schemeClr val="bg2"/>
                </a:solidFill>
              </a:rPr>
              <a:t>с приростом </a:t>
            </a:r>
            <a:r>
              <a:rPr lang="ru-RU" sz="1900" b="1" dirty="0" smtClean="0">
                <a:solidFill>
                  <a:schemeClr val="bg2"/>
                </a:solidFill>
              </a:rPr>
              <a:t>капитала</a:t>
            </a:r>
            <a:r>
              <a:rPr lang="ru-RU" sz="1900" dirty="0" smtClean="0">
                <a:solidFill>
                  <a:schemeClr val="bg2"/>
                </a:solidFill>
              </a:rPr>
              <a:t>: цена </a:t>
            </a:r>
            <a:r>
              <a:rPr lang="ru-RU" sz="1900" dirty="0">
                <a:solidFill>
                  <a:schemeClr val="bg2"/>
                </a:solidFill>
              </a:rPr>
              <a:t>размещения равна номиналу, а погашение производится по более высокой цене;</a:t>
            </a:r>
          </a:p>
          <a:p>
            <a:pPr marL="285750" indent="-285750" algn="just">
              <a:buClr>
                <a:srgbClr val="66FFFF"/>
              </a:buClr>
              <a:buFont typeface="Wingdings" panose="05000000000000000000" pitchFamily="2" charset="2"/>
              <a:buChar char=""/>
            </a:pPr>
            <a:r>
              <a:rPr lang="ru-RU" sz="1900" b="1" dirty="0">
                <a:solidFill>
                  <a:schemeClr val="bg2"/>
                </a:solidFill>
              </a:rPr>
              <a:t>ЕО</a:t>
            </a:r>
            <a:r>
              <a:rPr lang="ru-RU" sz="1900" b="1" dirty="0" smtClean="0">
                <a:solidFill>
                  <a:schemeClr val="bg2"/>
                </a:solidFill>
              </a:rPr>
              <a:t> </a:t>
            </a:r>
            <a:r>
              <a:rPr lang="ru-RU" sz="1900" b="1" dirty="0">
                <a:solidFill>
                  <a:schemeClr val="bg2"/>
                </a:solidFill>
              </a:rPr>
              <a:t>с глубоким </a:t>
            </a:r>
            <a:r>
              <a:rPr lang="ru-RU" sz="1900" b="1" dirty="0" smtClean="0">
                <a:solidFill>
                  <a:schemeClr val="bg2"/>
                </a:solidFill>
              </a:rPr>
              <a:t>дисконтом</a:t>
            </a:r>
            <a:r>
              <a:rPr lang="ru-RU" sz="1900" dirty="0" smtClean="0">
                <a:solidFill>
                  <a:schemeClr val="bg2"/>
                </a:solidFill>
              </a:rPr>
              <a:t>: эти ЦБ продаются </a:t>
            </a:r>
            <a:r>
              <a:rPr lang="ru-RU" sz="1900" dirty="0">
                <a:solidFill>
                  <a:schemeClr val="bg2"/>
                </a:solidFill>
              </a:rPr>
              <a:t>по цене, значительно ниже, чем цена погашения;</a:t>
            </a:r>
          </a:p>
          <a:p>
            <a:pPr marL="285750" indent="-285750" algn="just">
              <a:buClr>
                <a:srgbClr val="66FFFF"/>
              </a:buClr>
              <a:buFont typeface="Wingdings" panose="05000000000000000000" pitchFamily="2" charset="2"/>
              <a:buChar char=""/>
            </a:pPr>
            <a:r>
              <a:rPr lang="ru-RU" sz="1900" b="1" dirty="0">
                <a:solidFill>
                  <a:schemeClr val="bg2"/>
                </a:solidFill>
              </a:rPr>
              <a:t>ЕО</a:t>
            </a:r>
            <a:r>
              <a:rPr lang="ru-RU" sz="1900" b="1" dirty="0" smtClean="0">
                <a:solidFill>
                  <a:schemeClr val="bg2"/>
                </a:solidFill>
              </a:rPr>
              <a:t> </a:t>
            </a:r>
            <a:r>
              <a:rPr lang="ru-RU" sz="1900" b="1" dirty="0">
                <a:solidFill>
                  <a:schemeClr val="bg2"/>
                </a:solidFill>
              </a:rPr>
              <a:t>с плавающей %-ной</a:t>
            </a:r>
            <a:r>
              <a:rPr lang="ru-RU" sz="1900" b="1" dirty="0" smtClean="0">
                <a:solidFill>
                  <a:schemeClr val="bg2"/>
                </a:solidFill>
              </a:rPr>
              <a:t> ставкой</a:t>
            </a:r>
            <a:r>
              <a:rPr lang="ru-RU" sz="1900" dirty="0" smtClean="0">
                <a:solidFill>
                  <a:schemeClr val="bg2"/>
                </a:solidFill>
              </a:rPr>
              <a:t>: это </a:t>
            </a:r>
            <a:r>
              <a:rPr lang="ru-RU" sz="1900" dirty="0">
                <a:solidFill>
                  <a:schemeClr val="bg2"/>
                </a:solidFill>
              </a:rPr>
              <a:t>средне и долгосрочные облигации с изменяющейся %-ной</a:t>
            </a:r>
            <a:r>
              <a:rPr lang="ru-RU" sz="1900" dirty="0" smtClean="0">
                <a:solidFill>
                  <a:schemeClr val="bg2"/>
                </a:solidFill>
              </a:rPr>
              <a:t> </a:t>
            </a:r>
            <a:r>
              <a:rPr lang="ru-RU" sz="1900" dirty="0">
                <a:solidFill>
                  <a:schemeClr val="bg2"/>
                </a:solidFill>
              </a:rPr>
              <a:t>ставкой, которая периодически корректируется.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85800" y="288143"/>
            <a:ext cx="57790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0C0931"/>
                </a:solidFill>
              </a:rPr>
              <a:t>Классификация еврооблигаций (ЕО)</a:t>
            </a:r>
            <a:endParaRPr lang="ru-RU" sz="2400" dirty="0">
              <a:solidFill>
                <a:srgbClr val="0C0931"/>
              </a:solidFill>
            </a:endParaRPr>
          </a:p>
        </p:txBody>
      </p:sp>
      <p:sp>
        <p:nvSpPr>
          <p:cNvPr id="4" name="Пятиугольник 3"/>
          <p:cNvSpPr/>
          <p:nvPr/>
        </p:nvSpPr>
        <p:spPr>
          <a:xfrm>
            <a:off x="534924" y="1621536"/>
            <a:ext cx="3529584" cy="896112"/>
          </a:xfrm>
          <a:prstGeom prst="homePlate">
            <a:avLst>
              <a:gd name="adj" fmla="val 72449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bg2"/>
                </a:solidFill>
              </a:rPr>
              <a:t>1. В </a:t>
            </a:r>
            <a:r>
              <a:rPr lang="ru-RU" sz="2000" b="1" dirty="0">
                <a:solidFill>
                  <a:schemeClr val="bg2"/>
                </a:solidFill>
              </a:rPr>
              <a:t>зависимости от способа выплаты </a:t>
            </a:r>
            <a:r>
              <a:rPr lang="ru-RU" sz="2000" b="1" dirty="0" smtClean="0">
                <a:solidFill>
                  <a:schemeClr val="bg2"/>
                </a:solidFill>
              </a:rPr>
              <a:t>дохода:</a:t>
            </a:r>
            <a:endParaRPr lang="ru-RU" sz="2000" b="1" dirty="0">
              <a:solidFill>
                <a:schemeClr val="bg2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247132" y="5666232"/>
            <a:ext cx="6385560" cy="999744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Clr>
                <a:srgbClr val="66FFFF"/>
              </a:buClr>
              <a:buFont typeface="Wingdings" panose="05000000000000000000" pitchFamily="2" charset="2"/>
              <a:buChar char=""/>
            </a:pPr>
            <a:r>
              <a:rPr lang="ru-RU" sz="1900" b="1" dirty="0">
                <a:solidFill>
                  <a:schemeClr val="bg2"/>
                </a:solidFill>
              </a:rPr>
              <a:t>д</a:t>
            </a:r>
            <a:r>
              <a:rPr lang="ru-RU" sz="1900" b="1" dirty="0" smtClean="0">
                <a:solidFill>
                  <a:schemeClr val="bg2"/>
                </a:solidFill>
              </a:rPr>
              <a:t>олгосрочная ЕО </a:t>
            </a:r>
            <a:r>
              <a:rPr lang="ru-RU" sz="1900" dirty="0">
                <a:solidFill>
                  <a:schemeClr val="bg2"/>
                </a:solidFill>
              </a:rPr>
              <a:t>со сроком погашения более 10 лет;</a:t>
            </a:r>
          </a:p>
          <a:p>
            <a:pPr marL="285750" indent="-285750" algn="just">
              <a:buClr>
                <a:srgbClr val="66FFFF"/>
              </a:buClr>
              <a:buFont typeface="Wingdings" panose="05000000000000000000" pitchFamily="2" charset="2"/>
              <a:buChar char=""/>
            </a:pPr>
            <a:r>
              <a:rPr lang="ru-RU" sz="1900" b="1" dirty="0">
                <a:solidFill>
                  <a:schemeClr val="bg2"/>
                </a:solidFill>
              </a:rPr>
              <a:t>среднесрочная </a:t>
            </a:r>
            <a:r>
              <a:rPr lang="ru-RU" sz="1900" b="1" dirty="0" smtClean="0">
                <a:solidFill>
                  <a:schemeClr val="bg2"/>
                </a:solidFill>
              </a:rPr>
              <a:t>ЕО </a:t>
            </a:r>
            <a:r>
              <a:rPr lang="ru-RU" sz="1900" dirty="0" smtClean="0">
                <a:solidFill>
                  <a:schemeClr val="bg2"/>
                </a:solidFill>
              </a:rPr>
              <a:t>со </a:t>
            </a:r>
            <a:r>
              <a:rPr lang="ru-RU" sz="1900" dirty="0">
                <a:solidFill>
                  <a:schemeClr val="bg2"/>
                </a:solidFill>
              </a:rPr>
              <a:t>сроком погашения от 1 до 10 лет;</a:t>
            </a:r>
          </a:p>
          <a:p>
            <a:pPr marL="285750" indent="-285750" algn="just">
              <a:buClr>
                <a:srgbClr val="66FFFF"/>
              </a:buClr>
              <a:buFont typeface="Wingdings" panose="05000000000000000000" pitchFamily="2" charset="2"/>
              <a:buChar char=""/>
            </a:pPr>
            <a:r>
              <a:rPr lang="ru-RU" sz="1900" b="1" dirty="0">
                <a:solidFill>
                  <a:schemeClr val="bg2"/>
                </a:solidFill>
              </a:rPr>
              <a:t>краткосрочная </a:t>
            </a:r>
            <a:r>
              <a:rPr lang="ru-RU" sz="1900" b="1" dirty="0" smtClean="0">
                <a:solidFill>
                  <a:schemeClr val="bg2"/>
                </a:solidFill>
              </a:rPr>
              <a:t>ЕО </a:t>
            </a:r>
            <a:r>
              <a:rPr lang="ru-RU" sz="1900" dirty="0" smtClean="0">
                <a:solidFill>
                  <a:schemeClr val="bg2"/>
                </a:solidFill>
              </a:rPr>
              <a:t>со </a:t>
            </a:r>
            <a:r>
              <a:rPr lang="ru-RU" sz="1900" dirty="0">
                <a:solidFill>
                  <a:schemeClr val="bg2"/>
                </a:solidFill>
              </a:rPr>
              <a:t>сроком погашения менее 1 года.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3464" y="3517392"/>
            <a:ext cx="8540496" cy="2020824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Clr>
                <a:srgbClr val="66FFFF"/>
              </a:buClr>
              <a:buFont typeface="Wingdings" panose="05000000000000000000" pitchFamily="2" charset="2"/>
              <a:buChar char=""/>
            </a:pPr>
            <a:r>
              <a:rPr lang="ru-RU" sz="1900" b="1" dirty="0">
                <a:solidFill>
                  <a:schemeClr val="bg2"/>
                </a:solidFill>
              </a:rPr>
              <a:t>ЕО</a:t>
            </a:r>
            <a:r>
              <a:rPr lang="ru-RU" sz="1900" b="1" dirty="0" smtClean="0">
                <a:solidFill>
                  <a:schemeClr val="bg2"/>
                </a:solidFill>
              </a:rPr>
              <a:t> </a:t>
            </a:r>
            <a:r>
              <a:rPr lang="ru-RU" sz="1900" b="1" dirty="0">
                <a:solidFill>
                  <a:schemeClr val="bg2"/>
                </a:solidFill>
              </a:rPr>
              <a:t>с опционом на </a:t>
            </a:r>
            <a:r>
              <a:rPr lang="ru-RU" sz="1900" b="1" dirty="0" smtClean="0">
                <a:solidFill>
                  <a:schemeClr val="bg2"/>
                </a:solidFill>
              </a:rPr>
              <a:t>покупку</a:t>
            </a:r>
            <a:r>
              <a:rPr lang="ru-RU" sz="1900" dirty="0" smtClean="0">
                <a:solidFill>
                  <a:schemeClr val="bg2"/>
                </a:solidFill>
              </a:rPr>
              <a:t>: эмитент вправе досрочного </a:t>
            </a:r>
            <a:r>
              <a:rPr lang="ru-RU" sz="1900" dirty="0">
                <a:solidFill>
                  <a:schemeClr val="bg2"/>
                </a:solidFill>
              </a:rPr>
              <a:t>погашения облигации в заранее установленные сроки;</a:t>
            </a:r>
          </a:p>
          <a:p>
            <a:pPr marL="285750" indent="-285750" algn="just">
              <a:buClr>
                <a:srgbClr val="66FFFF"/>
              </a:buClr>
              <a:buFont typeface="Wingdings" panose="05000000000000000000" pitchFamily="2" charset="2"/>
              <a:buChar char=""/>
            </a:pPr>
            <a:r>
              <a:rPr lang="ru-RU" sz="1900" b="1" dirty="0">
                <a:solidFill>
                  <a:schemeClr val="bg2"/>
                </a:solidFill>
              </a:rPr>
              <a:t>ЕО</a:t>
            </a:r>
            <a:r>
              <a:rPr lang="ru-RU" sz="1900" b="1" dirty="0" smtClean="0">
                <a:solidFill>
                  <a:schemeClr val="bg2"/>
                </a:solidFill>
              </a:rPr>
              <a:t> </a:t>
            </a:r>
            <a:r>
              <a:rPr lang="ru-RU" sz="1900" b="1" dirty="0">
                <a:solidFill>
                  <a:schemeClr val="bg2"/>
                </a:solidFill>
              </a:rPr>
              <a:t>с опционом на </a:t>
            </a:r>
            <a:r>
              <a:rPr lang="ru-RU" sz="1900" b="1" dirty="0" smtClean="0">
                <a:solidFill>
                  <a:schemeClr val="bg2"/>
                </a:solidFill>
              </a:rPr>
              <a:t>продажу</a:t>
            </a:r>
            <a:r>
              <a:rPr lang="ru-RU" sz="1900" dirty="0" smtClean="0">
                <a:solidFill>
                  <a:schemeClr val="bg2"/>
                </a:solidFill>
              </a:rPr>
              <a:t>: инвестор </a:t>
            </a:r>
            <a:r>
              <a:rPr lang="ru-RU" sz="1900" dirty="0">
                <a:solidFill>
                  <a:schemeClr val="bg2"/>
                </a:solidFill>
              </a:rPr>
              <a:t>вправе </a:t>
            </a:r>
            <a:r>
              <a:rPr lang="ru-RU" sz="1900" dirty="0" smtClean="0">
                <a:solidFill>
                  <a:schemeClr val="bg2"/>
                </a:solidFill>
              </a:rPr>
              <a:t>досрочного погашения ЕО;</a:t>
            </a:r>
          </a:p>
          <a:p>
            <a:pPr marL="285750" indent="-285750" algn="just">
              <a:buClr>
                <a:srgbClr val="66FFFF"/>
              </a:buClr>
              <a:buFont typeface="Wingdings" panose="05000000000000000000" pitchFamily="2" charset="2"/>
              <a:buChar char=""/>
            </a:pPr>
            <a:r>
              <a:rPr lang="ru-RU" sz="1900" b="1" dirty="0" smtClean="0">
                <a:solidFill>
                  <a:schemeClr val="bg2"/>
                </a:solidFill>
              </a:rPr>
              <a:t>ЕО </a:t>
            </a:r>
            <a:r>
              <a:rPr lang="ru-RU" sz="1900" b="1" dirty="0">
                <a:solidFill>
                  <a:schemeClr val="bg2"/>
                </a:solidFill>
              </a:rPr>
              <a:t>с опционами на продажу и на </a:t>
            </a:r>
            <a:r>
              <a:rPr lang="ru-RU" sz="1900" b="1" dirty="0" smtClean="0">
                <a:solidFill>
                  <a:schemeClr val="bg2"/>
                </a:solidFill>
              </a:rPr>
              <a:t>покупку</a:t>
            </a:r>
            <a:r>
              <a:rPr lang="ru-RU" sz="1900" dirty="0" smtClean="0">
                <a:solidFill>
                  <a:schemeClr val="bg2"/>
                </a:solidFill>
              </a:rPr>
              <a:t>: имеет </a:t>
            </a:r>
            <a:r>
              <a:rPr lang="ru-RU" sz="1900" dirty="0">
                <a:solidFill>
                  <a:schemeClr val="bg2"/>
                </a:solidFill>
              </a:rPr>
              <a:t>черты 2</a:t>
            </a:r>
            <a:r>
              <a:rPr lang="ru-RU" sz="1900" dirty="0" smtClean="0">
                <a:solidFill>
                  <a:schemeClr val="bg2"/>
                </a:solidFill>
              </a:rPr>
              <a:t>х </a:t>
            </a:r>
            <a:r>
              <a:rPr lang="ru-RU" sz="1900" dirty="0">
                <a:solidFill>
                  <a:schemeClr val="bg2"/>
                </a:solidFill>
              </a:rPr>
              <a:t>приведённых </a:t>
            </a:r>
            <a:r>
              <a:rPr lang="ru-RU" sz="1900" dirty="0" smtClean="0">
                <a:solidFill>
                  <a:schemeClr val="bg2"/>
                </a:solidFill>
              </a:rPr>
              <a:t>выше;</a:t>
            </a:r>
            <a:endParaRPr lang="ru-RU" sz="1900" dirty="0">
              <a:solidFill>
                <a:schemeClr val="bg2"/>
              </a:solidFill>
            </a:endParaRPr>
          </a:p>
          <a:p>
            <a:pPr marL="285750" indent="-285750" algn="just">
              <a:buClr>
                <a:srgbClr val="66FFFF"/>
              </a:buClr>
              <a:buFont typeface="Wingdings" panose="05000000000000000000" pitchFamily="2" charset="2"/>
              <a:buChar char=""/>
            </a:pPr>
            <a:r>
              <a:rPr lang="ru-RU" sz="1900" b="1" dirty="0">
                <a:solidFill>
                  <a:schemeClr val="bg2"/>
                </a:solidFill>
              </a:rPr>
              <a:t>ЕО </a:t>
            </a:r>
            <a:r>
              <a:rPr lang="ru-RU" sz="1900" b="1" dirty="0" smtClean="0">
                <a:solidFill>
                  <a:schemeClr val="bg2"/>
                </a:solidFill>
              </a:rPr>
              <a:t>без </a:t>
            </a:r>
            <a:r>
              <a:rPr lang="ru-RU" sz="1900" b="1" dirty="0">
                <a:solidFill>
                  <a:schemeClr val="bg2"/>
                </a:solidFill>
              </a:rPr>
              <a:t>права досрочного отзыва </a:t>
            </a:r>
            <a:r>
              <a:rPr lang="ru-RU" sz="1900" b="1" dirty="0" smtClean="0">
                <a:solidFill>
                  <a:schemeClr val="bg2"/>
                </a:solidFill>
              </a:rPr>
              <a:t>эмитентом</a:t>
            </a:r>
            <a:r>
              <a:rPr lang="ru-RU" sz="1900" dirty="0" smtClean="0">
                <a:solidFill>
                  <a:schemeClr val="bg2"/>
                </a:solidFill>
              </a:rPr>
              <a:t>, </a:t>
            </a:r>
            <a:r>
              <a:rPr lang="ru-RU" sz="1900" dirty="0">
                <a:solidFill>
                  <a:schemeClr val="bg2"/>
                </a:solidFill>
              </a:rPr>
              <a:t>погашаемая полностью в момент истечения срока действия.</a:t>
            </a:r>
          </a:p>
        </p:txBody>
      </p:sp>
      <p:sp>
        <p:nvSpPr>
          <p:cNvPr id="6" name="Пятиугольник 5"/>
          <p:cNvSpPr/>
          <p:nvPr/>
        </p:nvSpPr>
        <p:spPr>
          <a:xfrm flipH="1">
            <a:off x="8641080" y="4079748"/>
            <a:ext cx="2825496" cy="896112"/>
          </a:xfrm>
          <a:prstGeom prst="homePlate">
            <a:avLst>
              <a:gd name="adj" fmla="val 60204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bg2"/>
                </a:solidFill>
              </a:rPr>
              <a:t>2. В </a:t>
            </a:r>
            <a:r>
              <a:rPr lang="ru-RU" sz="2000" b="1" dirty="0">
                <a:solidFill>
                  <a:schemeClr val="bg2"/>
                </a:solidFill>
              </a:rPr>
              <a:t>зависимости от способа </a:t>
            </a:r>
            <a:r>
              <a:rPr lang="ru-RU" sz="2000" b="1" dirty="0" smtClean="0">
                <a:solidFill>
                  <a:schemeClr val="bg2"/>
                </a:solidFill>
              </a:rPr>
              <a:t>погашения:</a:t>
            </a:r>
            <a:endParaRPr lang="ru-RU" sz="2000" b="1" dirty="0">
              <a:solidFill>
                <a:schemeClr val="bg2"/>
              </a:solidFill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534924" y="5925312"/>
            <a:ext cx="4841748" cy="481584"/>
          </a:xfrm>
          <a:prstGeom prst="homePlate">
            <a:avLst>
              <a:gd name="adj" fmla="val 68652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b="1" dirty="0" smtClean="0">
                <a:solidFill>
                  <a:schemeClr val="bg2"/>
                </a:solidFill>
              </a:rPr>
              <a:t>3. В </a:t>
            </a:r>
            <a:r>
              <a:rPr lang="ru-RU" sz="2000" b="1" dirty="0">
                <a:solidFill>
                  <a:schemeClr val="bg2"/>
                </a:solidFill>
              </a:rPr>
              <a:t>зависимости от срока </a:t>
            </a:r>
            <a:r>
              <a:rPr lang="ru-RU" sz="2000" b="1" dirty="0" smtClean="0">
                <a:solidFill>
                  <a:schemeClr val="bg2"/>
                </a:solidFill>
              </a:rPr>
              <a:t>погашения:</a:t>
            </a:r>
            <a:endParaRPr lang="ru-RU" sz="20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66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85800" y="380770"/>
            <a:ext cx="108264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0C0931"/>
                </a:solidFill>
              </a:rPr>
              <a:t>Иностранные </a:t>
            </a:r>
            <a:r>
              <a:rPr lang="ru-RU" sz="2400" b="1" dirty="0" smtClean="0">
                <a:solidFill>
                  <a:srgbClr val="0C0931"/>
                </a:solidFill>
              </a:rPr>
              <a:t>облигации (ИО) </a:t>
            </a:r>
            <a:r>
              <a:rPr lang="ru-RU" sz="2400" dirty="0">
                <a:solidFill>
                  <a:srgbClr val="0C0931"/>
                </a:solidFill>
              </a:rPr>
              <a:t>представляют собой </a:t>
            </a:r>
            <a:r>
              <a:rPr lang="ru-RU" sz="2400" dirty="0" smtClean="0">
                <a:solidFill>
                  <a:srgbClr val="0C0931"/>
                </a:solidFill>
              </a:rPr>
              <a:t>ЦБ, </a:t>
            </a:r>
            <a:r>
              <a:rPr lang="ru-RU" sz="2400" dirty="0">
                <a:solidFill>
                  <a:srgbClr val="0C0931"/>
                </a:solidFill>
              </a:rPr>
              <a:t>которые выпускаются и размещаются эмитентом в каком-либо зарубежном государстве в валюте этой страны через внутренний синдикат андеррайтеров из этой страны</a:t>
            </a:r>
            <a:r>
              <a:rPr lang="ru-RU" sz="2400" dirty="0" smtClean="0">
                <a:solidFill>
                  <a:srgbClr val="0C0931"/>
                </a:solidFill>
              </a:rPr>
              <a:t>.</a:t>
            </a:r>
            <a:endParaRPr lang="ru-RU" sz="2400" dirty="0">
              <a:solidFill>
                <a:srgbClr val="0C0931"/>
              </a:solidFill>
            </a:endParaRPr>
          </a:p>
        </p:txBody>
      </p:sp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740664" y="1691639"/>
            <a:ext cx="4306824" cy="1901952"/>
          </a:xfrm>
          <a:prstGeom prst="snip2DiagRect">
            <a:avLst/>
          </a:prstGeom>
          <a:solidFill>
            <a:srgbClr val="33AF9A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200" dirty="0">
                <a:solidFill>
                  <a:srgbClr val="0A082A"/>
                </a:solidFill>
              </a:rPr>
              <a:t>Для </a:t>
            </a:r>
            <a:r>
              <a:rPr lang="ru-RU" sz="2200" b="1" dirty="0">
                <a:solidFill>
                  <a:srgbClr val="0A082A"/>
                </a:solidFill>
              </a:rPr>
              <a:t>заемщиков </a:t>
            </a:r>
            <a:r>
              <a:rPr lang="ru-RU" sz="2200" dirty="0">
                <a:solidFill>
                  <a:srgbClr val="0A082A"/>
                </a:solidFill>
              </a:rPr>
              <a:t>валюта облигации является </a:t>
            </a:r>
            <a:r>
              <a:rPr lang="ru-RU" sz="2200" b="1" dirty="0" smtClean="0">
                <a:solidFill>
                  <a:srgbClr val="0A082A"/>
                </a:solidFill>
              </a:rPr>
              <a:t>иностранной</a:t>
            </a:r>
            <a:r>
              <a:rPr lang="ru-RU" sz="2200" dirty="0" smtClean="0">
                <a:solidFill>
                  <a:srgbClr val="0A082A"/>
                </a:solidFill>
              </a:rPr>
              <a:t>, а </a:t>
            </a:r>
            <a:r>
              <a:rPr lang="ru-RU" sz="2200" dirty="0">
                <a:solidFill>
                  <a:srgbClr val="0A082A"/>
                </a:solidFill>
              </a:rPr>
              <a:t>для непосредственного </a:t>
            </a:r>
            <a:r>
              <a:rPr lang="ru-RU" sz="2200" b="1" dirty="0">
                <a:solidFill>
                  <a:srgbClr val="0A082A"/>
                </a:solidFill>
              </a:rPr>
              <a:t>инвестора</a:t>
            </a:r>
            <a:r>
              <a:rPr lang="ru-RU" sz="2200" dirty="0">
                <a:solidFill>
                  <a:srgbClr val="0A082A"/>
                </a:solidFill>
              </a:rPr>
              <a:t> — </a:t>
            </a:r>
            <a:r>
              <a:rPr lang="ru-RU" sz="2200" b="1" dirty="0" smtClean="0">
                <a:solidFill>
                  <a:srgbClr val="0A082A"/>
                </a:solidFill>
              </a:rPr>
              <a:t>национальной</a:t>
            </a:r>
            <a:r>
              <a:rPr lang="ru-RU" sz="2200" dirty="0" smtClean="0">
                <a:solidFill>
                  <a:srgbClr val="0A082A"/>
                </a:solidFill>
              </a:rPr>
              <a:t>.</a:t>
            </a:r>
            <a:endParaRPr lang="ru-RU" sz="2200" dirty="0">
              <a:solidFill>
                <a:srgbClr val="0A082A"/>
              </a:solidFill>
            </a:endParaRPr>
          </a:p>
        </p:txBody>
      </p:sp>
      <p:sp>
        <p:nvSpPr>
          <p:cNvPr id="5" name="Багетная рамка 4"/>
          <p:cNvSpPr/>
          <p:nvPr/>
        </p:nvSpPr>
        <p:spPr>
          <a:xfrm>
            <a:off x="5230368" y="1639009"/>
            <a:ext cx="6537960" cy="2007211"/>
          </a:xfrm>
          <a:prstGeom prst="bevel">
            <a:avLst>
              <a:gd name="adj" fmla="val 7559"/>
            </a:avLst>
          </a:prstGeom>
          <a:solidFill>
            <a:srgbClr val="D054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900" b="1" dirty="0">
                <a:solidFill>
                  <a:schemeClr val="bg2"/>
                </a:solidFill>
              </a:rPr>
              <a:t>Правильное определение валюты займа исключительно важно для эмитента иностранных облигаций</a:t>
            </a:r>
            <a:r>
              <a:rPr lang="ru-RU" sz="1900" dirty="0">
                <a:solidFill>
                  <a:schemeClr val="bg2"/>
                </a:solidFill>
              </a:rPr>
              <a:t>, поскольку ему следует учитывать уровень валютного риска и рыночную волатильность срочных финансовых инструментов, которые предполагают получение долгосрочного займа в иностранной валюте</a:t>
            </a:r>
            <a:r>
              <a:rPr lang="ru-RU" sz="2000" dirty="0" smtClean="0">
                <a:solidFill>
                  <a:schemeClr val="bg2"/>
                </a:solidFill>
              </a:rPr>
              <a:t>.</a:t>
            </a:r>
            <a:endParaRPr lang="ru-RU" sz="2000" dirty="0">
              <a:solidFill>
                <a:schemeClr val="bg2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395748"/>
              </p:ext>
            </p:extLst>
          </p:nvPr>
        </p:nvGraphicFramePr>
        <p:xfrm>
          <a:off x="740664" y="3813049"/>
          <a:ext cx="10680192" cy="2830232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773604"/>
                <a:gridCol w="8906588"/>
              </a:tblGrid>
              <a:tr h="467865">
                <a:tc gridSpan="2"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</a:rPr>
                        <a:t>Для определения страны размещения ИО используется соответствующий жаргон: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8980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Янки</a:t>
                      </a:r>
                      <a:endParaRPr lang="ru-RU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yankee-bonds</a:t>
                      </a:r>
                      <a:r>
                        <a:rPr lang="ru-RU" dirty="0" smtClean="0"/>
                        <a:t>, размещенные </a:t>
                      </a:r>
                      <a:r>
                        <a:rPr lang="ru-RU" b="0" dirty="0" smtClean="0"/>
                        <a:t>в</a:t>
                      </a:r>
                      <a:r>
                        <a:rPr lang="ru-RU" b="1" dirty="0" smtClean="0"/>
                        <a:t> Соединенных Штатах</a:t>
                      </a:r>
                      <a:r>
                        <a:rPr lang="ru-RU" dirty="0" smtClean="0"/>
                        <a:t>.</a:t>
                      </a:r>
                      <a:endParaRPr lang="ru-RU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800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tx2"/>
                          </a:solidFill>
                          <a:effectLst/>
                        </a:rPr>
                        <a:t>Самураи</a:t>
                      </a:r>
                      <a:endParaRPr lang="ru-RU" b="1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</a:rPr>
                        <a:t>samurai-bonds</a:t>
                      </a:r>
                      <a:r>
                        <a:rPr lang="en-US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</a:rPr>
                        <a:t>,</a:t>
                      </a:r>
                      <a:r>
                        <a:rPr lang="ru-RU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</a:rPr>
                        <a:t> </a:t>
                      </a:r>
                      <a:r>
                        <a:rPr lang="en-US" b="1" dirty="0" err="1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</a:rPr>
                        <a:t>shibosai</a:t>
                      </a:r>
                      <a:r>
                        <a:rPr lang="en-US" b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</a:rPr>
                        <a:t>-bonds</a:t>
                      </a:r>
                      <a:r>
                        <a:rPr lang="en-US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</a:rPr>
                        <a:t>,</a:t>
                      </a:r>
                      <a:r>
                        <a:rPr lang="ru-RU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</a:rPr>
                        <a:t>daimyo-bonds</a:t>
                      </a:r>
                      <a:r>
                        <a:rPr lang="en-US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</a:rPr>
                        <a:t>,</a:t>
                      </a:r>
                      <a:r>
                        <a:rPr lang="ru-RU" b="0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rbel" panose="020B0503020204020204" pitchFamily="34" charset="0"/>
                        </a:rPr>
                        <a:t>shogun-bonds</a:t>
                      </a:r>
                      <a:r>
                        <a:rPr lang="en-US" dirty="0" smtClean="0">
                          <a:solidFill>
                            <a:schemeClr val="tx2"/>
                          </a:solidFill>
                        </a:rPr>
                        <a:t>, </a:t>
                      </a: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размещенные в </a:t>
                      </a:r>
                      <a:r>
                        <a:rPr lang="ru-RU" b="1" dirty="0" smtClean="0">
                          <a:solidFill>
                            <a:schemeClr val="tx2"/>
                          </a:solidFill>
                        </a:rPr>
                        <a:t>Японии</a:t>
                      </a: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.</a:t>
                      </a:r>
                      <a:endParaRPr lang="ru-RU" dirty="0" smtClean="0">
                        <a:solidFill>
                          <a:schemeClr val="tx2"/>
                        </a:solidFill>
                        <a:latin typeface="Corbel" panose="020B0503020204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800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effectLst/>
                        </a:rPr>
                        <a:t>Бульдог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bulldog-bonds</a:t>
                      </a:r>
                      <a:r>
                        <a:rPr lang="ru-RU" dirty="0" smtClean="0"/>
                        <a:t>, размещенные в </a:t>
                      </a:r>
                      <a:r>
                        <a:rPr lang="ru-RU" b="1" dirty="0" smtClean="0"/>
                        <a:t>Великобритании</a:t>
                      </a:r>
                      <a:r>
                        <a:rPr lang="ru-RU" dirty="0" smtClean="0"/>
                        <a:t>.</a:t>
                      </a:r>
                      <a:endParaRPr lang="ru-RU" dirty="0" smtClean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80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2"/>
                          </a:solidFill>
                        </a:rPr>
                        <a:t>Рембрант 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err="1" smtClean="0">
                          <a:solidFill>
                            <a:schemeClr val="tx2"/>
                          </a:solidFill>
                        </a:rPr>
                        <a:t>rembrandt-bonds</a:t>
                      </a: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, размещенные в </a:t>
                      </a:r>
                      <a:r>
                        <a:rPr lang="ru-RU" b="1" dirty="0" smtClean="0">
                          <a:solidFill>
                            <a:schemeClr val="tx2"/>
                          </a:solidFill>
                        </a:rPr>
                        <a:t>Нидерландах</a:t>
                      </a: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.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800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/>
                        <a:t>Матадор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err="1" smtClean="0"/>
                        <a:t>matador-bonds</a:t>
                      </a:r>
                      <a:r>
                        <a:rPr lang="ru-RU" dirty="0" smtClean="0"/>
                        <a:t>, размещенные в </a:t>
                      </a:r>
                      <a:r>
                        <a:rPr lang="ru-RU" b="1" dirty="0" smtClean="0"/>
                        <a:t>Испании</a:t>
                      </a:r>
                      <a:r>
                        <a:rPr lang="ru-RU" dirty="0" smtClean="0"/>
                        <a:t>.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367"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chemeClr val="tx2"/>
                          </a:solidFill>
                        </a:rPr>
                        <a:t>Кенгуру</a:t>
                      </a:r>
                      <a:endParaRPr lang="ru-RU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err="1" smtClean="0">
                          <a:solidFill>
                            <a:schemeClr val="tx2"/>
                          </a:solidFill>
                        </a:rPr>
                        <a:t>kangaroo-bonds</a:t>
                      </a: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, размещенные в </a:t>
                      </a:r>
                      <a:r>
                        <a:rPr lang="ru-RU" b="1" dirty="0" smtClean="0">
                          <a:solidFill>
                            <a:schemeClr val="tx2"/>
                          </a:solidFill>
                        </a:rPr>
                        <a:t>Австралии</a:t>
                      </a: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.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332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2874" y="2853637"/>
            <a:ext cx="3541746" cy="2312723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685800" y="380770"/>
            <a:ext cx="108264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solidFill>
                  <a:srgbClr val="0C0931"/>
                </a:solidFill>
              </a:rPr>
              <a:t>Глобальные </a:t>
            </a:r>
            <a:r>
              <a:rPr lang="ru-RU" sz="2400" b="1" dirty="0" smtClean="0">
                <a:solidFill>
                  <a:srgbClr val="0C0931"/>
                </a:solidFill>
              </a:rPr>
              <a:t>облигации (ГО)</a:t>
            </a:r>
            <a:r>
              <a:rPr lang="ru-RU" sz="2400" dirty="0" smtClean="0">
                <a:solidFill>
                  <a:srgbClr val="0C0931"/>
                </a:solidFill>
              </a:rPr>
              <a:t> – </a:t>
            </a:r>
            <a:r>
              <a:rPr lang="ru-RU" sz="2400" b="1" dirty="0" err="1" smtClean="0">
                <a:solidFill>
                  <a:srgbClr val="0C0931"/>
                </a:solidFill>
              </a:rPr>
              <a:t>global</a:t>
            </a:r>
            <a:r>
              <a:rPr lang="ru-RU" sz="2400" b="1" dirty="0" smtClean="0">
                <a:solidFill>
                  <a:srgbClr val="0C0931"/>
                </a:solidFill>
              </a:rPr>
              <a:t> </a:t>
            </a:r>
            <a:r>
              <a:rPr lang="ru-RU" sz="2400" b="1" dirty="0" err="1" smtClean="0">
                <a:solidFill>
                  <a:srgbClr val="0C0931"/>
                </a:solidFill>
              </a:rPr>
              <a:t>bonds</a:t>
            </a:r>
            <a:r>
              <a:rPr lang="ru-RU" sz="2400" b="1" dirty="0" smtClean="0">
                <a:solidFill>
                  <a:srgbClr val="0C0931"/>
                </a:solidFill>
              </a:rPr>
              <a:t> </a:t>
            </a:r>
            <a:r>
              <a:rPr lang="ru-RU" sz="2400" dirty="0" smtClean="0">
                <a:solidFill>
                  <a:srgbClr val="0C0931"/>
                </a:solidFill>
              </a:rPr>
              <a:t>–</a:t>
            </a:r>
            <a:r>
              <a:rPr lang="ru-RU" sz="2400" b="1" dirty="0" smtClean="0">
                <a:solidFill>
                  <a:srgbClr val="0C0931"/>
                </a:solidFill>
              </a:rPr>
              <a:t> </a:t>
            </a:r>
            <a:r>
              <a:rPr lang="ru-RU" sz="2400" dirty="0" smtClean="0">
                <a:solidFill>
                  <a:srgbClr val="0C0931"/>
                </a:solidFill>
              </a:rPr>
              <a:t>эмитируются </a:t>
            </a:r>
            <a:r>
              <a:rPr lang="ru-RU" sz="2400" dirty="0">
                <a:solidFill>
                  <a:srgbClr val="0C0931"/>
                </a:solidFill>
              </a:rPr>
              <a:t>в разных валютах и размещаются сразу на нескольких рынках. 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580" y="3285175"/>
            <a:ext cx="4001738" cy="2250978"/>
          </a:xfrm>
          <a:prstGeom prst="rect">
            <a:avLst/>
          </a:prstGeom>
          <a:ln>
            <a:noFill/>
          </a:ln>
          <a:effectLst>
            <a:glow rad="139700">
              <a:schemeClr val="accent2">
                <a:satMod val="175000"/>
                <a:alpha val="40000"/>
              </a:schemeClr>
            </a:glow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Табличка 2"/>
          <p:cNvSpPr/>
          <p:nvPr/>
        </p:nvSpPr>
        <p:spPr>
          <a:xfrm>
            <a:off x="4251960" y="1211767"/>
            <a:ext cx="7150608" cy="1472184"/>
          </a:xfrm>
          <a:prstGeom prst="plaque">
            <a:avLst/>
          </a:prstGeom>
          <a:solidFill>
            <a:srgbClr val="0EA238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200" b="1" dirty="0">
                <a:solidFill>
                  <a:schemeClr val="bg2"/>
                </a:solidFill>
              </a:rPr>
              <a:t>Глобальные облигации позволяют </a:t>
            </a:r>
            <a:r>
              <a:rPr lang="ru-RU" sz="2200" b="1" dirty="0" smtClean="0">
                <a:solidFill>
                  <a:schemeClr val="bg2"/>
                </a:solidFill>
              </a:rPr>
              <a:t>заемщику:</a:t>
            </a:r>
          </a:p>
          <a:p>
            <a:pPr marL="800100" lvl="1" indent="-342900" algn="just">
              <a:buClr>
                <a:srgbClr val="FFC000"/>
              </a:buClr>
              <a:buFont typeface="Wingdings" panose="05000000000000000000" pitchFamily="2" charset="2"/>
              <a:buChar char=""/>
            </a:pPr>
            <a:r>
              <a:rPr lang="ru-RU" sz="2200" dirty="0" smtClean="0">
                <a:solidFill>
                  <a:schemeClr val="bg2"/>
                </a:solidFill>
              </a:rPr>
              <a:t>расширить </a:t>
            </a:r>
            <a:r>
              <a:rPr lang="ru-RU" sz="2200" dirty="0">
                <a:solidFill>
                  <a:schemeClr val="bg2"/>
                </a:solidFill>
              </a:rPr>
              <a:t>базу потенциальных </a:t>
            </a:r>
            <a:r>
              <a:rPr lang="ru-RU" sz="2200" dirty="0" smtClean="0">
                <a:solidFill>
                  <a:schemeClr val="bg2"/>
                </a:solidFill>
              </a:rPr>
              <a:t>инвесторов;</a:t>
            </a:r>
          </a:p>
          <a:p>
            <a:pPr marL="800100" lvl="1" indent="-342900" algn="just">
              <a:buClr>
                <a:srgbClr val="FFC000"/>
              </a:buClr>
              <a:buFont typeface="Wingdings" panose="05000000000000000000" pitchFamily="2" charset="2"/>
              <a:buChar char=""/>
            </a:pPr>
            <a:r>
              <a:rPr lang="ru-RU" sz="2200" dirty="0" smtClean="0">
                <a:solidFill>
                  <a:schemeClr val="bg2"/>
                </a:solidFill>
              </a:rPr>
              <a:t>снизить </a:t>
            </a:r>
            <a:r>
              <a:rPr lang="ru-RU" sz="2200" dirty="0">
                <a:solidFill>
                  <a:schemeClr val="bg2"/>
                </a:solidFill>
              </a:rPr>
              <a:t>стоимость будущих долговых обязательств.</a:t>
            </a:r>
          </a:p>
        </p:txBody>
      </p:sp>
      <p:sp>
        <p:nvSpPr>
          <p:cNvPr id="4" name="Вертикальный свиток 3"/>
          <p:cNvSpPr/>
          <p:nvPr/>
        </p:nvSpPr>
        <p:spPr>
          <a:xfrm>
            <a:off x="151448" y="1364651"/>
            <a:ext cx="3990784" cy="4171502"/>
          </a:xfrm>
          <a:prstGeom prst="verticalScroll">
            <a:avLst>
              <a:gd name="adj" fmla="val 9926"/>
            </a:avLst>
          </a:prstGeom>
          <a:solidFill>
            <a:srgbClr val="2B4687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200" b="1" dirty="0" smtClean="0">
                <a:solidFill>
                  <a:schemeClr val="bg2"/>
                </a:solidFill>
              </a:rPr>
              <a:t>ГО</a:t>
            </a:r>
            <a:r>
              <a:rPr lang="ru-RU" sz="2200" dirty="0" smtClean="0">
                <a:solidFill>
                  <a:schemeClr val="bg2"/>
                </a:solidFill>
              </a:rPr>
              <a:t> – это </a:t>
            </a:r>
            <a:r>
              <a:rPr lang="ru-RU" sz="2200" dirty="0">
                <a:solidFill>
                  <a:schemeClr val="bg2"/>
                </a:solidFill>
              </a:rPr>
              <a:t>активы </a:t>
            </a:r>
            <a:r>
              <a:rPr lang="ru-RU" sz="2200" b="1" dirty="0">
                <a:solidFill>
                  <a:schemeClr val="bg2"/>
                </a:solidFill>
              </a:rPr>
              <a:t>достаточно высокой степени качества</a:t>
            </a:r>
            <a:r>
              <a:rPr lang="ru-RU" sz="2200" dirty="0">
                <a:solidFill>
                  <a:schemeClr val="bg2"/>
                </a:solidFill>
              </a:rPr>
              <a:t>, </a:t>
            </a:r>
            <a:r>
              <a:rPr lang="ru-RU" sz="2200" dirty="0" smtClean="0">
                <a:solidFill>
                  <a:schemeClr val="bg2"/>
                </a:solidFill>
              </a:rPr>
              <a:t>т.к. </a:t>
            </a:r>
            <a:r>
              <a:rPr lang="ru-RU" sz="2200" dirty="0">
                <a:solidFill>
                  <a:schemeClr val="bg2"/>
                </a:solidFill>
              </a:rPr>
              <a:t>выпускаются в основном самыми надежными компаниями и корпорациями, именуемыми </a:t>
            </a:r>
            <a:r>
              <a:rPr lang="ru-RU" sz="2200" b="1" dirty="0">
                <a:solidFill>
                  <a:schemeClr val="bg2"/>
                </a:solidFill>
              </a:rPr>
              <a:t>"голубыми фишками"</a:t>
            </a:r>
            <a:r>
              <a:rPr lang="ru-RU" sz="2200" dirty="0">
                <a:solidFill>
                  <a:schemeClr val="bg2"/>
                </a:solidFill>
              </a:rPr>
              <a:t>. </a:t>
            </a:r>
          </a:p>
        </p:txBody>
      </p:sp>
      <p:sp>
        <p:nvSpPr>
          <p:cNvPr id="9" name="Блок-схема: знак завершения 8"/>
          <p:cNvSpPr/>
          <p:nvPr/>
        </p:nvSpPr>
        <p:spPr>
          <a:xfrm>
            <a:off x="1312440" y="5720559"/>
            <a:ext cx="3399143" cy="862588"/>
          </a:xfrm>
          <a:prstGeom prst="flowChartTerminator">
            <a:avLst/>
          </a:prstGeom>
          <a:solidFill>
            <a:srgbClr val="00B05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2"/>
                </a:solidFill>
              </a:rPr>
              <a:t>Среднесрочные</a:t>
            </a:r>
            <a:endParaRPr lang="ru-RU" sz="2000" b="1" dirty="0">
              <a:solidFill>
                <a:schemeClr val="bg2"/>
              </a:solidFill>
            </a:endParaRPr>
          </a:p>
        </p:txBody>
      </p:sp>
      <p:sp>
        <p:nvSpPr>
          <p:cNvPr id="10" name="Блок-схема: знак завершения 9"/>
          <p:cNvSpPr/>
          <p:nvPr/>
        </p:nvSpPr>
        <p:spPr>
          <a:xfrm>
            <a:off x="7325538" y="5720559"/>
            <a:ext cx="3399143" cy="862588"/>
          </a:xfrm>
          <a:prstGeom prst="flowChartTerminator">
            <a:avLst/>
          </a:prstGeom>
          <a:solidFill>
            <a:srgbClr val="00B050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2"/>
                </a:solidFill>
              </a:rPr>
              <a:t>Долгосрочные</a:t>
            </a:r>
            <a:endParaRPr lang="ru-RU" sz="2000" b="1" dirty="0">
              <a:solidFill>
                <a:schemeClr val="bg2"/>
              </a:solidFill>
            </a:endParaRPr>
          </a:p>
        </p:txBody>
      </p:sp>
      <p:sp>
        <p:nvSpPr>
          <p:cNvPr id="8" name="Двойная стрелка влево/вправо 7"/>
          <p:cNvSpPr/>
          <p:nvPr/>
        </p:nvSpPr>
        <p:spPr>
          <a:xfrm>
            <a:off x="4404983" y="5720559"/>
            <a:ext cx="3227155" cy="862588"/>
          </a:xfrm>
          <a:prstGeom prst="leftRightArrow">
            <a:avLst/>
          </a:prstGeom>
          <a:solidFill>
            <a:schemeClr val="bg1">
              <a:lumMod val="75000"/>
              <a:lumOff val="2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bg2"/>
                </a:solidFill>
              </a:rPr>
              <a:t>ВИДЫ ГО</a:t>
            </a:r>
            <a:endParaRPr lang="ru-RU" sz="20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42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5799" y="380770"/>
            <a:ext cx="5603033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b="1" dirty="0" smtClean="0">
                <a:solidFill>
                  <a:srgbClr val="0C0931"/>
                </a:solidFill>
              </a:rPr>
              <a:t>Источники: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dirty="0" smtClean="0">
                <a:solidFill>
                  <a:srgbClr val="0C093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US" sz="2400" b="1" dirty="0">
                <a:solidFill>
                  <a:srgbClr val="0C093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US" sz="2400" b="1" dirty="0" smtClean="0">
                <a:solidFill>
                  <a:srgbClr val="0C093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answr.pro</a:t>
            </a:r>
            <a:r>
              <a:rPr lang="ru-RU" sz="2400" b="1" dirty="0" smtClean="0">
                <a:solidFill>
                  <a:srgbClr val="0C09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solidFill>
                <a:srgbClr val="0C093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dirty="0" smtClean="0">
                <a:solidFill>
                  <a:srgbClr val="0C093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https://ru.wikipedia.org</a:t>
            </a:r>
            <a:r>
              <a:rPr lang="ru-RU" sz="2400" b="1" dirty="0" smtClean="0">
                <a:solidFill>
                  <a:srgbClr val="0C09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dirty="0" smtClean="0">
                <a:solidFill>
                  <a:srgbClr val="0C093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https://spravochnick.ru</a:t>
            </a:r>
            <a:r>
              <a:rPr lang="ru-RU" sz="2400" b="1" dirty="0" smtClean="0">
                <a:solidFill>
                  <a:srgbClr val="0C09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 smtClean="0">
              <a:solidFill>
                <a:srgbClr val="0C093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dirty="0" smtClean="0">
                <a:solidFill>
                  <a:srgbClr val="0C093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https://equity.today</a:t>
            </a:r>
            <a:r>
              <a:rPr lang="ru-RU" sz="2400" b="1" dirty="0" smtClean="0">
                <a:solidFill>
                  <a:srgbClr val="0C09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 smtClean="0">
              <a:solidFill>
                <a:srgbClr val="0C093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dirty="0" smtClean="0">
                <a:solidFill>
                  <a:srgbClr val="0C093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http://bukvi.ru</a:t>
            </a:r>
            <a:r>
              <a:rPr lang="ru-RU" sz="2400" b="1" dirty="0" smtClean="0">
                <a:solidFill>
                  <a:srgbClr val="0C09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b="1" dirty="0" smtClean="0">
                <a:solidFill>
                  <a:srgbClr val="0C093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https://ao24.io</a:t>
            </a:r>
            <a:r>
              <a:rPr lang="ru-RU" sz="2400" b="1" dirty="0" smtClean="0">
                <a:solidFill>
                  <a:srgbClr val="0C093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solidFill>
                <a:srgbClr val="0C093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67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6041" y="2823833"/>
            <a:ext cx="7772399" cy="815479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F0B3D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Спасибо за внимание!</a:t>
            </a:r>
            <a:endParaRPr lang="ru-RU" dirty="0">
              <a:solidFill>
                <a:srgbClr val="0F0B3D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1479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Другая 73">
      <a:dk1>
        <a:sysClr val="windowText" lastClr="000000"/>
      </a:dk1>
      <a:lt1>
        <a:srgbClr val="0D1B37"/>
      </a:lt1>
      <a:dk2>
        <a:srgbClr val="FFFFFF"/>
      </a:dk2>
      <a:lt2>
        <a:srgbClr val="FFFFFF"/>
      </a:lt2>
      <a:accent1>
        <a:srgbClr val="FFFFFF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288</TotalTime>
  <Words>587</Words>
  <Application>Microsoft Office PowerPoint</Application>
  <PresentationFormat>Произвольный</PresentationFormat>
  <Paragraphs>76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Badge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Международные долговые ценные бумаги: иностранные облигации и еврооблигации</dc:title>
  <dc:creator>Windows User</dc:creator>
  <cp:lastModifiedBy>user</cp:lastModifiedBy>
  <cp:revision>32</cp:revision>
  <dcterms:created xsi:type="dcterms:W3CDTF">2019-09-25T16:59:15Z</dcterms:created>
  <dcterms:modified xsi:type="dcterms:W3CDTF">2019-10-26T05:00:43Z</dcterms:modified>
</cp:coreProperties>
</file>